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0" r:id="rId6"/>
    <p:sldId id="272" r:id="rId7"/>
    <p:sldId id="273" r:id="rId8"/>
    <p:sldId id="274" r:id="rId9"/>
    <p:sldId id="275" r:id="rId10"/>
    <p:sldId id="276" r:id="rId11"/>
    <p:sldId id="277" r:id="rId12"/>
    <p:sldId id="270" r:id="rId13"/>
    <p:sldId id="265" r:id="rId14"/>
    <p:sldId id="267" r:id="rId15"/>
    <p:sldId id="279" r:id="rId16"/>
    <p:sldId id="266" r:id="rId17"/>
    <p:sldId id="278" r:id="rId18"/>
    <p:sldId id="280" r:id="rId19"/>
    <p:sldId id="281" r:id="rId20"/>
    <p:sldId id="283" r:id="rId21"/>
    <p:sldId id="299" r:id="rId22"/>
    <p:sldId id="300" r:id="rId23"/>
    <p:sldId id="302" r:id="rId24"/>
    <p:sldId id="301" r:id="rId25"/>
    <p:sldId id="303" r:id="rId26"/>
    <p:sldId id="304" r:id="rId27"/>
    <p:sldId id="282" r:id="rId28"/>
    <p:sldId id="268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71" r:id="rId4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BEFC327-A734-476B-A1E2-E1342C34FADF}">
          <p14:sldIdLst>
            <p14:sldId id="256"/>
            <p14:sldId id="257"/>
            <p14:sldId id="260"/>
            <p14:sldId id="272"/>
            <p14:sldId id="273"/>
            <p14:sldId id="274"/>
            <p14:sldId id="275"/>
            <p14:sldId id="276"/>
            <p14:sldId id="277"/>
            <p14:sldId id="270"/>
            <p14:sldId id="265"/>
            <p14:sldId id="267"/>
            <p14:sldId id="279"/>
            <p14:sldId id="266"/>
            <p14:sldId id="278"/>
            <p14:sldId id="280"/>
            <p14:sldId id="281"/>
            <p14:sldId id="283"/>
            <p14:sldId id="299"/>
            <p14:sldId id="300"/>
            <p14:sldId id="302"/>
            <p14:sldId id="301"/>
            <p14:sldId id="303"/>
            <p14:sldId id="304"/>
            <p14:sldId id="282"/>
            <p14:sldId id="268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08" autoAdjust="0"/>
    <p:restoredTop sz="94629" autoAdjust="0"/>
  </p:normalViewPr>
  <p:slideViewPr>
    <p:cSldViewPr>
      <p:cViewPr>
        <p:scale>
          <a:sx n="100" d="100"/>
          <a:sy n="100" d="100"/>
        </p:scale>
        <p:origin x="-9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7476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88840"/>
            <a:ext cx="7355160" cy="413732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104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837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010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423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61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745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649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565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799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3932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de-DE" altLang="en-US" noProof="0" smtClean="0"/>
              <a:t>Titelmasterformat durch Klicken bearbeiten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de-DE" altLang="en-US" noProof="0" smtClean="0"/>
              <a:t>Formatvorlage des Untertitelmasters durch Klicken bearbeiten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2C717-F954-4056-BE69-42CC164E852F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53340652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3FDFE-702A-4A65-8066-4809905C9D43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8757207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A4006-C562-49C0-8D76-6E558296C80D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897308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C1FFA-E300-473C-ADD4-F7B166EE200C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69636212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1761E-8A67-4BD0-B100-CB6A4FEF3D6B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31336974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E2C2D-387A-44A7-A7DB-36547A57D18E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5014122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2492B-1670-450F-8935-89F18D3F0823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37019151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799DD-661D-47E2-84BE-795160B30A33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6509715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63F19-60EF-47E8-A6E5-F8660ECE306A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5982069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B4B2B-9A4E-4868-B17A-DB5F19D7AB4B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046439770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1D910-73C0-4733-9035-696420D40E42}" type="slidenum">
              <a:rPr lang="de-DE" altLang="en-US">
                <a:solidFill>
                  <a:srgbClr val="000000"/>
                </a:solidFill>
                <a:latin typeface="Garamond"/>
              </a:rPr>
              <a:pPr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2742373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fspresse\dez8\Marketing\Ulrike_Kersting\014\014_Math_Mat_Cohn_Vossen_Raum_Bernd_Kawohl\Hintergrundfolie_Master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fspresse\dez8\Marketing\Ulrike_Kersting\014\014_Math_Mat_Cohn_Vossen_Raum_Bernd_Kawohl\Hintergrundfolie_Master2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8229600" cy="41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07.11.14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577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205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05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05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05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205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Textmasterformate durch Klicken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DC1CBC-CCCB-44A4-945A-F506B6F7EA63}" type="slidenum">
              <a:rPr lang="de-DE" altLang="en-US">
                <a:solidFill>
                  <a:srgbClr val="000000"/>
                </a:solidFill>
                <a:latin typeface="Garamond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en-US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8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image" Target="../media/image11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9.tiff"/><Relationship Id="rId3" Type="http://schemas.openxmlformats.org/officeDocument/2006/relationships/image" Target="../media/image30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8385" y="3212976"/>
            <a:ext cx="8354095" cy="2880320"/>
          </a:xfrm>
        </p:spPr>
        <p:txBody>
          <a:bodyPr>
            <a:noAutofit/>
          </a:bodyPr>
          <a:lstStyle/>
          <a:p>
            <a:r>
              <a:rPr lang="de-DE" sz="6000" b="1" dirty="0"/>
              <a:t>Stefan Cohn-Vossen</a:t>
            </a:r>
            <a:r>
              <a:rPr lang="de-DE" sz="6000" dirty="0" smtClean="0"/>
              <a:t/>
            </a:r>
            <a:br>
              <a:rPr lang="de-DE" sz="6000" dirty="0" smtClean="0"/>
            </a:br>
            <a:r>
              <a:rPr lang="de-DE" sz="4000" dirty="0" smtClean="0"/>
              <a:t>Erinnerungskolloquium</a:t>
            </a:r>
            <a:br>
              <a:rPr lang="de-DE" sz="4000" dirty="0" smtClean="0"/>
            </a:br>
            <a:r>
              <a:rPr lang="de-DE" sz="4000" dirty="0" smtClean="0"/>
              <a:t/>
            </a:r>
            <a:br>
              <a:rPr lang="de-DE" sz="4000" dirty="0" smtClean="0"/>
            </a:br>
            <a:r>
              <a:rPr lang="de-DE" sz="3200" dirty="0" smtClean="0"/>
              <a:t>7. November 2014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675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4283"/>
            <a:ext cx="7772400" cy="1154559"/>
          </a:xfrm>
        </p:spPr>
        <p:txBody>
          <a:bodyPr>
            <a:normAutofit/>
          </a:bodyPr>
          <a:lstStyle/>
          <a:p>
            <a:pPr algn="l"/>
            <a:r>
              <a:rPr lang="de-DE" sz="4800" b="1" dirty="0" smtClean="0"/>
              <a:t>Ablauf</a:t>
            </a:r>
            <a:endParaRPr lang="de-DE" sz="4800" b="1" dirty="0"/>
          </a:p>
        </p:txBody>
      </p:sp>
      <p:sp>
        <p:nvSpPr>
          <p:cNvPr id="3" name="Inhaltsplatzhalter 2"/>
          <p:cNvSpPr>
            <a:spLocks noGrp="1"/>
          </p:cNvSpPr>
          <p:nvPr>
            <p:ph type="subTitle" idx="1"/>
          </p:nvPr>
        </p:nvSpPr>
        <p:spPr>
          <a:xfrm>
            <a:off x="619472" y="1086814"/>
            <a:ext cx="6400800" cy="4934474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Klavierstück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Ansprache des Altrektors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Vortrag: B. </a:t>
            </a:r>
            <a:r>
              <a:rPr lang="de-DE" sz="1600" b="1" dirty="0" err="1" smtClean="0">
                <a:solidFill>
                  <a:schemeClr val="bg1"/>
                </a:solidFill>
              </a:rPr>
              <a:t>Kawohl</a:t>
            </a:r>
            <a:r>
              <a:rPr lang="de-DE" sz="1600" b="1" dirty="0" smtClean="0">
                <a:solidFill>
                  <a:schemeClr val="bg1"/>
                </a:solidFill>
              </a:rPr>
              <a:t> über S. Cohn-Vossen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Anmerkungen von Richard Cohn-Vossen</a:t>
            </a:r>
            <a:endParaRPr lang="de-DE" sz="1600" b="1" dirty="0">
              <a:solidFill>
                <a:schemeClr val="bg1"/>
              </a:solidFill>
            </a:endParaRP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Fuge für Klavier und zwei Violinen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Vortrag: V. Remmert über </a:t>
            </a:r>
            <a:r>
              <a:rPr lang="de-DE" sz="1600" b="1" dirty="0" err="1" smtClean="0">
                <a:solidFill>
                  <a:schemeClr val="bg1"/>
                </a:solidFill>
              </a:rPr>
              <a:t>Remigration</a:t>
            </a:r>
            <a:endParaRPr lang="de-DE" sz="1600" b="1" dirty="0" smtClean="0">
              <a:solidFill>
                <a:schemeClr val="bg1"/>
              </a:solidFill>
            </a:endParaRP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Enthüllung der Gedenktafel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Anschließender Umtrunk</a:t>
            </a:r>
          </a:p>
        </p:txBody>
      </p:sp>
    </p:spTree>
    <p:extLst>
      <p:ext uri="{BB962C8B-B14F-4D97-AF65-F5344CB8AC3E}">
        <p14:creationId xmlns:p14="http://schemas.microsoft.com/office/powerpoint/2010/main" val="97914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/>
              <a:t>Klavierstück</a:t>
            </a: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94510"/>
            <a:ext cx="3326904" cy="4137344"/>
          </a:xfrm>
          <a:effectLst>
            <a:outerShdw blurRad="50800" dist="63500" dir="2100000" algn="ctr" rotWithShape="0">
              <a:schemeClr val="bg1">
                <a:lumMod val="50000"/>
                <a:alpha val="72000"/>
              </a:schemeClr>
            </a:outerShdw>
          </a:effectLst>
        </p:spPr>
      </p:pic>
      <p:pic>
        <p:nvPicPr>
          <p:cNvPr id="11" name="Inhaltsplatzhalt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08686"/>
            <a:ext cx="3182888" cy="4108992"/>
          </a:xfrm>
          <a:effectLst>
            <a:outerShdw blurRad="50800" dist="63500" dir="2100000" algn="ctr" rotWithShape="0">
              <a:schemeClr val="bg1">
                <a:lumMod val="50000"/>
                <a:alpha val="72000"/>
              </a:schemeClr>
            </a:outerShdw>
          </a:effectLst>
        </p:spPr>
      </p:pic>
      <p:sp>
        <p:nvSpPr>
          <p:cNvPr id="12" name="Textfeld 11"/>
          <p:cNvSpPr txBox="1"/>
          <p:nvPr/>
        </p:nvSpPr>
        <p:spPr>
          <a:xfrm>
            <a:off x="1259632" y="428380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Pianist: Bernhard F. Schoch</a:t>
            </a:r>
            <a:endParaRPr lang="de-DE" dirty="0">
              <a:solidFill>
                <a:srgbClr val="2058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9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Altrektor</a:t>
            </a:r>
            <a:br>
              <a:rPr lang="de-DE" dirty="0" smtClean="0"/>
            </a:br>
            <a:r>
              <a:rPr lang="de-DE" b="1" dirty="0" smtClean="0"/>
              <a:t>Prof. Dr. Dr. h.c. Tassilo Küpper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e-DE" sz="4800" b="1" dirty="0" smtClean="0"/>
              <a:t>Ansprache</a:t>
            </a:r>
            <a:endParaRPr lang="de-DE" sz="4800" b="1" dirty="0"/>
          </a:p>
        </p:txBody>
      </p:sp>
    </p:spTree>
    <p:extLst>
      <p:ext uri="{BB962C8B-B14F-4D97-AF65-F5344CB8AC3E}">
        <p14:creationId xmlns:p14="http://schemas.microsoft.com/office/powerpoint/2010/main" val="2995879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1470025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</a:pPr>
            <a:r>
              <a:rPr lang="de-DE" b="1" dirty="0" smtClean="0"/>
              <a:t>Prof. Dr. Bernd </a:t>
            </a:r>
            <a:r>
              <a:rPr lang="de-DE" b="1" dirty="0" err="1" smtClean="0"/>
              <a:t>Kawohl</a:t>
            </a:r>
            <a:endParaRPr lang="de-DE" b="1" dirty="0"/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e-DE" sz="4800" b="1" dirty="0"/>
              <a:t>Was wissen </a:t>
            </a:r>
            <a:r>
              <a:rPr lang="de-DE" sz="4800" b="1" dirty="0" smtClean="0"/>
              <a:t>wir</a:t>
            </a:r>
          </a:p>
          <a:p>
            <a:pPr algn="l"/>
            <a:r>
              <a:rPr lang="de-DE" sz="4800" b="1" dirty="0" smtClean="0"/>
              <a:t>von </a:t>
            </a:r>
            <a:r>
              <a:rPr lang="de-DE" sz="4800" b="1" dirty="0"/>
              <a:t>S. Cohn-Vossen?</a:t>
            </a:r>
          </a:p>
        </p:txBody>
      </p:sp>
    </p:spTree>
    <p:extLst>
      <p:ext uri="{BB962C8B-B14F-4D97-AF65-F5344CB8AC3E}">
        <p14:creationId xmlns:p14="http://schemas.microsoft.com/office/powerpoint/2010/main" val="1014607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Picture 2" descr="M:\Marketing\Ulrike_Kersting\014\014_Math_Mat_Cohn_Vossen_Raum_Bernd_Kawohl\Cohn-Vossen\PersonalRemarks-Ausschnit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2595"/>
            <a:ext cx="7272808" cy="3547310"/>
          </a:xfrm>
          <a:prstGeom prst="rect">
            <a:avLst/>
          </a:prstGeom>
          <a:noFill/>
          <a:effectLst>
            <a:outerShdw blurRad="50800" dist="63500" dir="3000000" algn="ctr" rotWithShape="0">
              <a:schemeClr val="tx1">
                <a:lumMod val="50000"/>
                <a:lumOff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655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de-DE" sz="1800" dirty="0"/>
              <a:t>1920-1924 Studium der Mathematik in </a:t>
            </a:r>
            <a:r>
              <a:rPr lang="de-DE" sz="1800" dirty="0" smtClean="0"/>
              <a:t>Göttingen und Breslau</a:t>
            </a:r>
          </a:p>
          <a:p>
            <a:pPr lvl="0">
              <a:lnSpc>
                <a:spcPct val="150000"/>
              </a:lnSpc>
            </a:pPr>
            <a:r>
              <a:rPr lang="de-DE" sz="1800" dirty="0" smtClean="0"/>
              <a:t>1924 </a:t>
            </a:r>
            <a:r>
              <a:rPr lang="de-DE" sz="1800" dirty="0"/>
              <a:t>Promotion bei </a:t>
            </a:r>
            <a:r>
              <a:rPr lang="de-DE" sz="1800" dirty="0" smtClean="0"/>
              <a:t>Adolf </a:t>
            </a:r>
            <a:r>
              <a:rPr lang="de-DE" sz="1800" dirty="0" err="1"/>
              <a:t>Kneser</a:t>
            </a:r>
            <a:r>
              <a:rPr lang="de-DE" sz="1800" dirty="0"/>
              <a:t>, </a:t>
            </a:r>
            <a:r>
              <a:rPr lang="de-DE" sz="1800" dirty="0" smtClean="0"/>
              <a:t>Breslau</a:t>
            </a:r>
            <a:br>
              <a:rPr lang="de-DE" sz="1800" dirty="0" smtClean="0"/>
            </a:br>
            <a:r>
              <a:rPr lang="de-DE" sz="1800" dirty="0" smtClean="0"/>
              <a:t>Dissertationsthema: „</a:t>
            </a:r>
            <a:r>
              <a:rPr lang="de-DE" sz="1800" dirty="0"/>
              <a:t>Singuläre Punkte einer Kurvenschar, deren </a:t>
            </a:r>
            <a:r>
              <a:rPr lang="de-DE" sz="1800" dirty="0" smtClean="0"/>
              <a:t>		          Differentialgleichung </a:t>
            </a:r>
            <a:r>
              <a:rPr lang="de-DE" sz="1800" dirty="0"/>
              <a:t>gegeben ist“</a:t>
            </a:r>
          </a:p>
          <a:p>
            <a:pPr lvl="0">
              <a:lnSpc>
                <a:spcPct val="150000"/>
              </a:lnSpc>
            </a:pPr>
            <a:r>
              <a:rPr lang="de-DE" sz="1800" dirty="0"/>
              <a:t>1924-1927 Studium in Berlin</a:t>
            </a:r>
          </a:p>
          <a:p>
            <a:pPr lvl="0">
              <a:lnSpc>
                <a:spcPct val="150000"/>
              </a:lnSpc>
            </a:pPr>
            <a:r>
              <a:rPr lang="de-DE" sz="1800" dirty="0"/>
              <a:t>1927 Göttingen, Herausgeber von Felix Kleins zweitem Band der „Entwicklungen der Mathematik im 19. Jahrhundert“</a:t>
            </a:r>
          </a:p>
          <a:p>
            <a:pPr>
              <a:lnSpc>
                <a:spcPct val="150000"/>
              </a:lnSpc>
            </a:pPr>
            <a:r>
              <a:rPr lang="de-DE" sz="1800" dirty="0"/>
              <a:t>1928 Assistent bei Richard Courant</a:t>
            </a:r>
          </a:p>
        </p:txBody>
      </p:sp>
    </p:spTree>
    <p:extLst>
      <p:ext uri="{BB962C8B-B14F-4D97-AF65-F5344CB8AC3E}">
        <p14:creationId xmlns:p14="http://schemas.microsoft.com/office/powerpoint/2010/main" val="259641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88840"/>
            <a:ext cx="5482952" cy="4137323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de-DE" sz="1800" dirty="0"/>
              <a:t>1929 Habilitation in </a:t>
            </a:r>
            <a:r>
              <a:rPr lang="de-DE" sz="1800" dirty="0" smtClean="0"/>
              <a:t>Göttingen</a:t>
            </a:r>
            <a:br>
              <a:rPr lang="de-DE" sz="1800" dirty="0" smtClean="0"/>
            </a:br>
            <a:r>
              <a:rPr lang="de-DE" sz="1800" dirty="0" smtClean="0"/>
              <a:t>Habilitationsschrift:</a:t>
            </a:r>
            <a:br>
              <a:rPr lang="de-DE" sz="1800" dirty="0" smtClean="0"/>
            </a:br>
            <a:r>
              <a:rPr lang="de-DE" sz="1800" dirty="0" smtClean="0"/>
              <a:t>„</a:t>
            </a:r>
            <a:r>
              <a:rPr lang="de-DE" sz="1800" dirty="0" err="1"/>
              <a:t>Unstarre</a:t>
            </a:r>
            <a:r>
              <a:rPr lang="de-DE" sz="1800" dirty="0"/>
              <a:t> geschlossene Flächen“</a:t>
            </a:r>
          </a:p>
          <a:p>
            <a:pPr lvl="0">
              <a:lnSpc>
                <a:spcPct val="150000"/>
              </a:lnSpc>
            </a:pPr>
            <a:r>
              <a:rPr lang="de-DE" sz="1800" dirty="0" smtClean="0"/>
              <a:t>1.10.1930 </a:t>
            </a:r>
            <a:r>
              <a:rPr lang="de-DE" sz="1800" dirty="0"/>
              <a:t>Erteilung des Lehrauftrags für „Geometrie und geometrische </a:t>
            </a:r>
            <a:r>
              <a:rPr lang="de-DE" sz="1800" dirty="0" smtClean="0"/>
              <a:t>Analysis“</a:t>
            </a:r>
            <a:br>
              <a:rPr lang="de-DE" sz="1800" dirty="0" smtClean="0"/>
            </a:br>
            <a:r>
              <a:rPr lang="de-DE" sz="1800" dirty="0" smtClean="0"/>
              <a:t>an </a:t>
            </a:r>
            <a:r>
              <a:rPr lang="de-DE" sz="1800" dirty="0"/>
              <a:t>der Universität zu </a:t>
            </a:r>
            <a:r>
              <a:rPr lang="de-DE" sz="1800" dirty="0" smtClean="0"/>
              <a:t>Köln</a:t>
            </a:r>
            <a:endParaRPr lang="de-DE" sz="1800" dirty="0"/>
          </a:p>
          <a:p>
            <a:pPr lvl="0">
              <a:lnSpc>
                <a:spcPct val="150000"/>
              </a:lnSpc>
            </a:pPr>
            <a:r>
              <a:rPr lang="de-DE" sz="1800" dirty="0"/>
              <a:t>12.12.1931 Vermählung mit Elfriede Ranft, </a:t>
            </a:r>
            <a:r>
              <a:rPr lang="de-DE" sz="1800" dirty="0" err="1"/>
              <a:t>evang</a:t>
            </a:r>
            <a:r>
              <a:rPr lang="de-DE" sz="1800" dirty="0"/>
              <a:t>. Pastorentochter, </a:t>
            </a:r>
            <a:r>
              <a:rPr lang="de-DE" sz="1800" dirty="0" smtClean="0"/>
              <a:t>Medizinerin</a:t>
            </a:r>
            <a:endParaRPr lang="de-DE" sz="1800" dirty="0"/>
          </a:p>
        </p:txBody>
      </p:sp>
      <p:pic>
        <p:nvPicPr>
          <p:cNvPr id="2050" name="Picture 2" descr="M:\Marketing\Ulrike_Kersting\014\014_Math_Mat_Cohn_Vossen_Raum_Bernd_Kawohl\CohnVossenHab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21121"/>
            <a:ext cx="2649284" cy="38950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02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88840"/>
            <a:ext cx="5626968" cy="45365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DE" sz="1800" dirty="0"/>
              <a:t>1932 Buchpublikation „Anschauliche Geometrie“ von </a:t>
            </a:r>
            <a:r>
              <a:rPr lang="de-DE" sz="1800" dirty="0" err="1"/>
              <a:t>D.Hilbert</a:t>
            </a:r>
            <a:r>
              <a:rPr lang="de-DE" sz="1800" dirty="0"/>
              <a:t> &amp; </a:t>
            </a:r>
            <a:r>
              <a:rPr lang="de-DE" sz="1800" dirty="0" err="1" smtClean="0"/>
              <a:t>S.Cohn</a:t>
            </a:r>
            <a:r>
              <a:rPr lang="de-DE" sz="1800" dirty="0" smtClean="0"/>
              <a:t>-Vossen</a:t>
            </a:r>
          </a:p>
          <a:p>
            <a:pPr lvl="0">
              <a:lnSpc>
                <a:spcPct val="150000"/>
              </a:lnSpc>
            </a:pPr>
            <a:r>
              <a:rPr lang="de-DE" sz="1800" dirty="0"/>
              <a:t>Dieses Buch erschien </a:t>
            </a:r>
            <a:r>
              <a:rPr lang="de-DE" sz="1800" dirty="0" smtClean="0"/>
              <a:t>seitdem:</a:t>
            </a:r>
            <a:endParaRPr lang="de-DE" sz="1800" dirty="0"/>
          </a:p>
          <a:p>
            <a:pPr>
              <a:lnSpc>
                <a:spcPct val="150000"/>
              </a:lnSpc>
            </a:pPr>
            <a:r>
              <a:rPr lang="de-DE" sz="1200" dirty="0"/>
              <a:t>1936 auf Russisch, weitere Nachdrucke 1951, 1981, 2004, 2010</a:t>
            </a:r>
          </a:p>
          <a:p>
            <a:pPr>
              <a:lnSpc>
                <a:spcPct val="150000"/>
              </a:lnSpc>
            </a:pPr>
            <a:r>
              <a:rPr lang="de-DE" sz="1200" dirty="0"/>
              <a:t>1944 in USA auf Deutsch, </a:t>
            </a:r>
            <a:r>
              <a:rPr lang="de-DE" sz="1200" dirty="0" smtClean="0"/>
              <a:t>bei Dover Publications</a:t>
            </a:r>
            <a:endParaRPr lang="de-DE" sz="1200" dirty="0"/>
          </a:p>
          <a:p>
            <a:pPr>
              <a:lnSpc>
                <a:spcPct val="150000"/>
              </a:lnSpc>
            </a:pPr>
            <a:r>
              <a:rPr lang="de-DE" sz="1200" dirty="0"/>
              <a:t>1952 in USA auf Englisch, </a:t>
            </a:r>
            <a:r>
              <a:rPr lang="de-DE" sz="1200" dirty="0" smtClean="0"/>
              <a:t>bei Chelsea, weitere </a:t>
            </a:r>
            <a:r>
              <a:rPr lang="de-DE" sz="1200" dirty="0"/>
              <a:t>Nachdrucke 1963, 1983, </a:t>
            </a:r>
            <a:r>
              <a:rPr lang="de-DE" sz="1200" dirty="0" smtClean="0"/>
              <a:t>1990, 1999, heute bei der AMS erhältlich</a:t>
            </a:r>
          </a:p>
          <a:p>
            <a:pPr>
              <a:lnSpc>
                <a:spcPct val="150000"/>
              </a:lnSpc>
            </a:pPr>
            <a:r>
              <a:rPr lang="de-DE" sz="1200" dirty="0" smtClean="0"/>
              <a:t>1956 in Polen auf Polnisch </a:t>
            </a:r>
            <a:endParaRPr lang="de-DE" sz="1200" dirty="0"/>
          </a:p>
          <a:p>
            <a:pPr>
              <a:lnSpc>
                <a:spcPct val="150000"/>
              </a:lnSpc>
            </a:pPr>
            <a:r>
              <a:rPr lang="de-DE" sz="1200" dirty="0"/>
              <a:t>1960 auf Italienisch, </a:t>
            </a:r>
            <a:r>
              <a:rPr lang="de-DE" sz="1200" dirty="0" smtClean="0"/>
              <a:t>bei </a:t>
            </a:r>
            <a:r>
              <a:rPr lang="de-DE" sz="1200" dirty="0" err="1" smtClean="0"/>
              <a:t>Boringhieri</a:t>
            </a:r>
            <a:r>
              <a:rPr lang="de-DE" sz="1200" dirty="0" smtClean="0"/>
              <a:t>, weitere </a:t>
            </a:r>
            <a:r>
              <a:rPr lang="de-DE" sz="1200" dirty="0"/>
              <a:t>Nachdrucke 1972, </a:t>
            </a:r>
            <a:r>
              <a:rPr lang="de-DE" sz="1200" dirty="0" smtClean="0"/>
              <a:t>2001</a:t>
            </a:r>
          </a:p>
          <a:p>
            <a:pPr>
              <a:lnSpc>
                <a:spcPct val="150000"/>
              </a:lnSpc>
            </a:pPr>
            <a:r>
              <a:rPr lang="de-DE" sz="1200" dirty="0" smtClean="0"/>
              <a:t>1973 auf Deutsch bei der Wiss. Buchgesellschaft Darmstadt</a:t>
            </a:r>
            <a:endParaRPr lang="de-DE" sz="1200" dirty="0"/>
          </a:p>
          <a:p>
            <a:pPr>
              <a:lnSpc>
                <a:spcPct val="150000"/>
              </a:lnSpc>
            </a:pPr>
            <a:r>
              <a:rPr lang="de-DE" sz="1200" dirty="0" smtClean="0"/>
              <a:t>1986 </a:t>
            </a:r>
            <a:r>
              <a:rPr lang="de-DE" sz="1200" dirty="0"/>
              <a:t>2. deutsche Auflage, Nachdrucke 1996, 2011, </a:t>
            </a:r>
            <a:r>
              <a:rPr lang="de-DE" sz="1200" dirty="0" smtClean="0"/>
              <a:t>2014</a:t>
            </a:r>
            <a:endParaRPr lang="de-DE" sz="1200" dirty="0"/>
          </a:p>
        </p:txBody>
      </p:sp>
      <p:pic>
        <p:nvPicPr>
          <p:cNvPr id="3074" name="Picture 2" descr="M:\Marketing\Ulrike_Kersting\014\014_Math_Mat_Cohn_Vossen_Raum_Bernd_Kawohl\Buchti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176" y="1916832"/>
            <a:ext cx="2480812" cy="39560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140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pic>
        <p:nvPicPr>
          <p:cNvPr id="1026" name="Picture 2" descr="M:\Marketing\Ulrike_Kersting\014\014_Math_Mat_Cohn_Vossen_Raum_Bernd_Kawohl\MeissnerCohn_Vossen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210176"/>
            <a:ext cx="7344817" cy="319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084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pic>
        <p:nvPicPr>
          <p:cNvPr id="4" name="zweiter_meissner_koerper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48064" y="1988840"/>
            <a:ext cx="3586874" cy="3239998"/>
          </a:xfrm>
        </p:spPr>
      </p:pic>
      <p:pic>
        <p:nvPicPr>
          <p:cNvPr id="6" name="erster_meissner_koerper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576" y="1988840"/>
            <a:ext cx="3600000" cy="325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4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pic>
        <p:nvPicPr>
          <p:cNvPr id="7" name="SolidCW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0096" y="1989139"/>
            <a:ext cx="6521992" cy="3668532"/>
          </a:xfrm>
        </p:spPr>
      </p:pic>
    </p:spTree>
    <p:extLst>
      <p:ext uri="{BB962C8B-B14F-4D97-AF65-F5344CB8AC3E}">
        <p14:creationId xmlns:p14="http://schemas.microsoft.com/office/powerpoint/2010/main" val="348849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5365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/>
              <a:t>22.2.1932 Antrittsvorlesung:</a:t>
            </a:r>
            <a:br>
              <a:rPr lang="de-DE" sz="1800" dirty="0" smtClean="0"/>
            </a:br>
            <a:r>
              <a:rPr lang="de-DE" sz="1800" dirty="0" smtClean="0"/>
              <a:t>„</a:t>
            </a:r>
            <a:r>
              <a:rPr lang="de-DE" sz="1800" dirty="0"/>
              <a:t>Konvexe Flächen“ in der Aula der Universität</a:t>
            </a:r>
            <a:endParaRPr lang="de-DE" sz="1800" dirty="0" smtClean="0"/>
          </a:p>
        </p:txBody>
      </p:sp>
      <p:pic>
        <p:nvPicPr>
          <p:cNvPr id="1027" name="Picture 3" descr="I:\Cohn-Vossen\Präsentation_Neu\NochInPräsentationBringen\Theresienstr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24702"/>
            <a:ext cx="2806966" cy="28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Cohn-Vossen\Präsentation_Neu\NochInPräsentationBringen\Oberkörper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24702"/>
            <a:ext cx="2952328" cy="28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044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pic>
        <p:nvPicPr>
          <p:cNvPr id="6147" name="Picture 3" descr="M:\Marketing\Ulrike_Kersting\014\014_Math_Mat_Cohn_Vossen_Raum_Bernd_Kawohl\Entlassung_r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17798"/>
            <a:ext cx="4726592" cy="4534160"/>
          </a:xfrm>
          <a:prstGeom prst="rect">
            <a:avLst/>
          </a:prstGeom>
          <a:noFill/>
          <a:effectLst>
            <a:outerShdw blurRad="50800" dist="63500" dir="2400000" algn="ctr" rotWithShape="0">
              <a:schemeClr val="tx1">
                <a:lumMod val="50000"/>
                <a:lumOff val="50000"/>
                <a:alpha val="94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13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3968" y="1988840"/>
            <a:ext cx="4608512" cy="4536504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de-DE" sz="1800" dirty="0"/>
              <a:t>1933-1934 in </a:t>
            </a:r>
            <a:r>
              <a:rPr lang="de-DE" sz="1800" dirty="0" smtClean="0"/>
              <a:t>Locarno und Zürich</a:t>
            </a:r>
            <a:endParaRPr lang="de-DE" sz="1800" dirty="0"/>
          </a:p>
          <a:p>
            <a:pPr lvl="0">
              <a:lnSpc>
                <a:spcPct val="150000"/>
              </a:lnSpc>
            </a:pPr>
            <a:r>
              <a:rPr lang="de-DE" sz="1800" dirty="0" smtClean="0"/>
              <a:t>29.9.1934 </a:t>
            </a:r>
            <a:r>
              <a:rPr lang="de-DE" sz="1800" dirty="0"/>
              <a:t>Geburt des </a:t>
            </a:r>
            <a:r>
              <a:rPr lang="de-DE" sz="1800" dirty="0" smtClean="0"/>
              <a:t>Sohnes</a:t>
            </a:r>
            <a:r>
              <a:rPr lang="de-DE" sz="1800" dirty="0"/>
              <a:t> </a:t>
            </a:r>
            <a:endParaRPr lang="de-DE" sz="1800" dirty="0" smtClean="0"/>
          </a:p>
          <a:p>
            <a:pPr marL="0" lvl="0" indent="0">
              <a:lnSpc>
                <a:spcPct val="150000"/>
              </a:lnSpc>
              <a:buNone/>
            </a:pPr>
            <a:r>
              <a:rPr lang="de-DE" sz="1800"/>
              <a:t> </a:t>
            </a:r>
            <a:r>
              <a:rPr lang="de-DE" sz="1800" smtClean="0"/>
              <a:t>    David </a:t>
            </a:r>
            <a:r>
              <a:rPr lang="de-DE" sz="1800" dirty="0" smtClean="0"/>
              <a:t>Hans </a:t>
            </a:r>
            <a:r>
              <a:rPr lang="de-DE" sz="1800" dirty="0"/>
              <a:t>Richard </a:t>
            </a:r>
            <a:r>
              <a:rPr lang="de-DE" sz="1800" smtClean="0"/>
              <a:t>in Zürich</a:t>
            </a:r>
          </a:p>
        </p:txBody>
      </p:sp>
      <p:pic>
        <p:nvPicPr>
          <p:cNvPr id="2050" name="Picture 2" descr="I:\Cohn-Vossen\Präsentation_Neu\NochInPräsentationBringen\MitSoh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97" y="2132856"/>
            <a:ext cx="291653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38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5041435"/>
            <a:ext cx="8352928" cy="10518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DE" sz="1800" dirty="0"/>
              <a:t>1934-1936 Professor an der Akademie der Wissenschaften der </a:t>
            </a:r>
            <a:r>
              <a:rPr lang="de-DE" sz="1800" dirty="0" smtClean="0"/>
              <a:t>UdSSR</a:t>
            </a:r>
            <a:br>
              <a:rPr lang="de-DE" sz="1800" dirty="0" smtClean="0"/>
            </a:br>
            <a:r>
              <a:rPr lang="de-DE" sz="1800" dirty="0" smtClean="0"/>
              <a:t>in </a:t>
            </a:r>
            <a:r>
              <a:rPr lang="de-DE" sz="1800" dirty="0"/>
              <a:t>Leningrad und </a:t>
            </a:r>
            <a:r>
              <a:rPr lang="de-DE" sz="1800" dirty="0" smtClean="0"/>
              <a:t>Moskau</a:t>
            </a:r>
          </a:p>
        </p:txBody>
      </p:sp>
      <p:pic>
        <p:nvPicPr>
          <p:cNvPr id="4099" name="Picture 3" descr="M:\Marketing\Ulrike_Kersting\014\014_Math_Mat_Cohn_Vossen_Raum_Bernd_Kawohl\img415_r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6" y="1916832"/>
            <a:ext cx="4905152" cy="305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:\Cohn-Vossen\Präsentation_Neu\NochInPräsentationBringen\Pfeifenkop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2293831" cy="305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769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wissen wir</a:t>
            </a:r>
            <a:br>
              <a:rPr lang="de-DE" dirty="0"/>
            </a:br>
            <a:r>
              <a:rPr lang="de-DE" dirty="0"/>
              <a:t>von S. Cohn-Vossen?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652120" y="1988840"/>
            <a:ext cx="3240360" cy="4536504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de-DE" sz="1800" dirty="0" smtClean="0"/>
              <a:t>25.6.1936 </a:t>
            </a:r>
            <a:r>
              <a:rPr lang="de-DE" sz="1800" dirty="0"/>
              <a:t>verstorben an einer Lungenentzündung in Moskau</a:t>
            </a:r>
          </a:p>
        </p:txBody>
      </p:sp>
      <p:pic>
        <p:nvPicPr>
          <p:cNvPr id="5123" name="Picture 3" descr="M:\Marketing\Ulrike_Kersting\014\014_Math_Mat_Cohn_Vossen_Raum_Bernd_Kawohl\Cohn-Vossen\nachru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06030"/>
            <a:ext cx="3534144" cy="505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41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e-DE" sz="4800" b="1" dirty="0" smtClean="0"/>
              <a:t>Anmerkungen</a:t>
            </a:r>
            <a:endParaRPr lang="de-DE" sz="4800" b="1" dirty="0"/>
          </a:p>
        </p:txBody>
      </p:sp>
    </p:spTree>
    <p:extLst>
      <p:ext uri="{BB962C8B-B14F-4D97-AF65-F5344CB8AC3E}">
        <p14:creationId xmlns:p14="http://schemas.microsoft.com/office/powerpoint/2010/main" val="4162009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sp>
        <p:nvSpPr>
          <p:cNvPr id="2" name="Rechteck 1"/>
          <p:cNvSpPr/>
          <p:nvPr/>
        </p:nvSpPr>
        <p:spPr>
          <a:xfrm>
            <a:off x="3435350" y="2612936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/>
              <a:t>/Users/</a:t>
            </a:r>
            <a:r>
              <a:rPr lang="de-DE" dirty="0" err="1" smtClean="0"/>
              <a:t>berdkawoon</a:t>
            </a:r>
            <a:r>
              <a:rPr lang="de-DE" dirty="0"/>
              <a:t>/meine Rede/img085.jpg</a:t>
            </a:r>
          </a:p>
        </p:txBody>
      </p:sp>
      <p:pic>
        <p:nvPicPr>
          <p:cNvPr id="6" name="Bild 5" descr="img085_cu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12776"/>
            <a:ext cx="3015208" cy="49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6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pic>
        <p:nvPicPr>
          <p:cNvPr id="2" name="Bild 1" descr="img05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12776"/>
            <a:ext cx="3765953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0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pic>
        <p:nvPicPr>
          <p:cNvPr id="2" name="Bild 1" descr="Großmutter Hedwig C-V 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268760"/>
            <a:ext cx="3384376" cy="495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2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pic>
        <p:nvPicPr>
          <p:cNvPr id="2" name="Bild 1" descr="in Palästina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" t="13464" r="4384" b="8616"/>
          <a:stretch/>
        </p:blipFill>
        <p:spPr>
          <a:xfrm>
            <a:off x="2195736" y="1700808"/>
            <a:ext cx="3240360" cy="416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6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pic>
        <p:nvPicPr>
          <p:cNvPr id="3" name="Bild 2" descr="47 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67" y="1196241"/>
            <a:ext cx="6771102" cy="45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3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/>
              <a:t>Richard Cohn-Vossen</a:t>
            </a:r>
            <a:endParaRPr lang="de-DE" b="1" dirty="0"/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de-DE" sz="4800" b="1" dirty="0"/>
          </a:p>
        </p:txBody>
      </p:sp>
      <p:pic>
        <p:nvPicPr>
          <p:cNvPr id="2" name="Bild 1" descr="unterwegs in die UdSSR Dezember 193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4" t="5777" r="9182" b="3637"/>
          <a:stretch/>
        </p:blipFill>
        <p:spPr>
          <a:xfrm>
            <a:off x="2051720" y="1340768"/>
            <a:ext cx="3456384" cy="487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0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800" b="1" dirty="0" smtClean="0"/>
              <a:t>Fuge für </a:t>
            </a:r>
            <a:r>
              <a:rPr lang="de-DE" sz="4800" b="1" dirty="0"/>
              <a:t>z</a:t>
            </a:r>
            <a:r>
              <a:rPr lang="de-DE" sz="4800" b="1" dirty="0" smtClean="0"/>
              <a:t>wei Geigen</a:t>
            </a:r>
            <a:br>
              <a:rPr lang="de-DE" sz="4800" b="1" dirty="0" smtClean="0"/>
            </a:br>
            <a:r>
              <a:rPr lang="de-DE" sz="4800" b="1" dirty="0" smtClean="0"/>
              <a:t>und Klavier</a:t>
            </a:r>
            <a:endParaRPr lang="de-DE" sz="48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5953515" y="2204864"/>
            <a:ext cx="3299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Violine:	Aaron </a:t>
            </a:r>
            <a:r>
              <a:rPr lang="de-DE" dirty="0" err="1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Saalmann</a:t>
            </a:r>
            <a:r>
              <a:rPr lang="de-DE" dirty="0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DE" dirty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Felix </a:t>
            </a:r>
            <a:r>
              <a:rPr lang="de-DE" dirty="0" err="1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Frankeser</a:t>
            </a:r>
            <a:endParaRPr lang="de-DE" dirty="0" smtClean="0">
              <a:solidFill>
                <a:srgbClr val="2058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solidFill>
                  <a:srgbClr val="205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Klavier:	Bernhard F. Schoch</a:t>
            </a:r>
            <a:endParaRPr lang="de-DE" dirty="0">
              <a:solidFill>
                <a:srgbClr val="2058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M:\Marketing\Ulrike_Kersting\014\014_Math_Mat_Cohn_Vossen_Raum_Bernd_Kawohl\SKMBT_C36014090314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370163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41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8235716" cy="2190105"/>
          </a:xfrm>
        </p:spPr>
        <p:txBody>
          <a:bodyPr>
            <a:noAutofit/>
          </a:bodyPr>
          <a:lstStyle/>
          <a:p>
            <a:r>
              <a:rPr lang="de-DE" sz="6000" dirty="0"/>
              <a:t/>
            </a:r>
            <a:br>
              <a:rPr lang="de-DE" sz="6000" dirty="0"/>
            </a:br>
            <a:r>
              <a:rPr lang="de-DE" b="1" dirty="0" smtClean="0"/>
              <a:t>Prof. Dr. </a:t>
            </a:r>
            <a:r>
              <a:rPr lang="de-DE" b="1" dirty="0"/>
              <a:t>Volker </a:t>
            </a:r>
            <a:r>
              <a:rPr lang="de-DE" b="1" dirty="0" smtClean="0"/>
              <a:t>Remmert</a:t>
            </a:r>
            <a:br>
              <a:rPr lang="de-DE" b="1" dirty="0" smtClean="0"/>
            </a:br>
            <a:r>
              <a:rPr lang="de-DE" sz="2000" dirty="0" smtClean="0"/>
              <a:t>(Universität </a:t>
            </a:r>
            <a:r>
              <a:rPr lang="de-DE" sz="2000" dirty="0"/>
              <a:t>Wuppertal </a:t>
            </a:r>
            <a:r>
              <a:rPr lang="de-DE" sz="2000" dirty="0" smtClean="0"/>
              <a:t>)</a:t>
            </a:r>
            <a:br>
              <a:rPr lang="de-DE" sz="2000" dirty="0" smtClean="0"/>
            </a:br>
            <a:r>
              <a:rPr lang="de-DE" sz="6000" dirty="0"/>
              <a:t/>
            </a:r>
            <a:br>
              <a:rPr lang="de-DE" sz="6000" dirty="0"/>
            </a:br>
            <a:r>
              <a:rPr lang="de-DE" sz="3600" dirty="0"/>
              <a:t>Formen der </a:t>
            </a:r>
            <a:r>
              <a:rPr lang="de-DE" sz="3600" dirty="0" err="1" smtClean="0"/>
              <a:t>Remigration</a:t>
            </a:r>
            <a:r>
              <a:rPr lang="de-DE" sz="3600" dirty="0" smtClean="0"/>
              <a:t>:</a:t>
            </a:r>
            <a:br>
              <a:rPr lang="de-DE" sz="3600" dirty="0" smtClean="0"/>
            </a:br>
            <a:r>
              <a:rPr lang="de-DE" sz="3600" dirty="0" smtClean="0"/>
              <a:t>Emigrierte </a:t>
            </a:r>
            <a:r>
              <a:rPr lang="de-DE" sz="3600" dirty="0"/>
              <a:t>jüdische Mathematiker und Deutschland in den Nachkriegsjahren 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291029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-315416"/>
            <a:ext cx="8229600" cy="1295400"/>
          </a:xfrm>
        </p:spPr>
        <p:txBody>
          <a:bodyPr/>
          <a:lstStyle/>
          <a:p>
            <a:pPr algn="ctr" eaLnBrk="1" hangingPunct="1"/>
            <a:r>
              <a:rPr lang="de-DE" altLang="de-DE" sz="4000" dirty="0" smtClean="0"/>
              <a:t/>
            </a:r>
            <a:br>
              <a:rPr lang="de-DE" altLang="de-DE" sz="4000" dirty="0" smtClean="0"/>
            </a:br>
            <a:r>
              <a:rPr lang="de-DE" sz="4000" dirty="0"/>
              <a:t>Formen der Remigration: </a:t>
            </a:r>
            <a:r>
              <a:rPr lang="de-DE" sz="4000" dirty="0" smtClean="0"/>
              <a:t/>
            </a:r>
            <a:br>
              <a:rPr lang="de-DE" sz="4000" dirty="0" smtClean="0"/>
            </a:br>
            <a:r>
              <a:rPr lang="de-DE" sz="4000" dirty="0" smtClean="0"/>
              <a:t>Emigrierte </a:t>
            </a:r>
            <a:r>
              <a:rPr lang="de-DE" sz="4000" dirty="0"/>
              <a:t>jüdische Mathematiker und Deutschland in den </a:t>
            </a:r>
            <a:r>
              <a:rPr lang="de-DE" sz="4000" dirty="0" smtClean="0"/>
              <a:t>Nachkriegsjahren</a:t>
            </a:r>
            <a:br>
              <a:rPr lang="de-DE" sz="4000" dirty="0" smtClean="0"/>
            </a:br>
            <a:r>
              <a:rPr lang="de-DE" sz="4000" i="1" dirty="0"/>
              <a:t/>
            </a:r>
            <a:br>
              <a:rPr lang="de-DE" sz="4000" i="1" dirty="0"/>
            </a:br>
            <a:r>
              <a:rPr lang="de-DE" sz="4000" i="1" dirty="0" smtClean="0"/>
              <a:t/>
            </a:r>
            <a:br>
              <a:rPr lang="de-DE" sz="4000" i="1" dirty="0" smtClean="0"/>
            </a:br>
            <a:r>
              <a:rPr lang="de-DE" sz="4000" i="1" dirty="0" smtClean="0"/>
              <a:t/>
            </a:r>
            <a:br>
              <a:rPr lang="de-DE" sz="4000" i="1" dirty="0" smtClean="0"/>
            </a:br>
            <a:r>
              <a:rPr lang="de-DE" altLang="de-DE" sz="3600" dirty="0" smtClean="0"/>
              <a:t>Volker Remmert</a:t>
            </a:r>
            <a:br>
              <a:rPr lang="de-DE" altLang="de-DE" sz="3600" dirty="0" smtClean="0"/>
            </a:br>
            <a:r>
              <a:rPr lang="de-DE" altLang="de-DE" sz="3600" i="1" dirty="0" smtClean="0"/>
              <a:t>Wuppertal</a:t>
            </a:r>
            <a:r>
              <a:rPr lang="de-DE" altLang="de-DE" sz="3600" dirty="0" smtClean="0"/>
              <a:t/>
            </a:r>
            <a:br>
              <a:rPr lang="de-DE" altLang="de-DE" sz="3600" dirty="0" smtClean="0"/>
            </a:br>
            <a:r>
              <a:rPr lang="de-DE" altLang="de-DE" sz="4000" dirty="0" smtClean="0"/>
              <a:t/>
            </a:r>
            <a:br>
              <a:rPr lang="de-DE" altLang="de-DE" sz="4000" dirty="0" smtClean="0"/>
            </a:br>
            <a:endParaRPr lang="de-DE" altLang="de-DE" sz="4000" dirty="0" smtClean="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1042988" y="2205038"/>
            <a:ext cx="770572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30000"/>
              </a:spcAft>
              <a:buFont typeface="Wingdings" pitchFamily="2" charset="2"/>
              <a:buNone/>
              <a:defRPr/>
            </a:pPr>
            <a:endParaRPr lang="en-US" sz="3600" dirty="0">
              <a:solidFill>
                <a:srgbClr val="000000"/>
              </a:solidFill>
              <a:latin typeface="Garamond"/>
            </a:endParaRPr>
          </a:p>
        </p:txBody>
      </p:sp>
      <p:pic>
        <p:nvPicPr>
          <p:cNvPr id="4" name="Grafik 12" descr="IZWT-Logo-mit-Text-dunkel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23684"/>
            <a:ext cx="3498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10"/>
          <p:cNvSpPr>
            <a:spLocks noChangeArrowheads="1"/>
          </p:cNvSpPr>
          <p:nvPr/>
        </p:nvSpPr>
        <p:spPr bwMode="auto">
          <a:xfrm>
            <a:off x="6949256" y="6258328"/>
            <a:ext cx="1727200" cy="541338"/>
          </a:xfrm>
          <a:prstGeom prst="rect">
            <a:avLst/>
          </a:prstGeom>
          <a:solidFill>
            <a:srgbClr val="7DB4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 eaLnBrk="0" hangingPunct="0"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 eaLnBrk="0" hangingPunct="0"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 eaLnBrk="0" hangingPunct="0"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eaLnBrk="0" hangingPunct="0"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6" name="Bild 12" descr="BUW_Logo-weis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241" y="6320241"/>
            <a:ext cx="11461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12571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dirty="0"/>
              <a:t>Peter </a:t>
            </a:r>
            <a:r>
              <a:rPr lang="de-DE" sz="3600" dirty="0" err="1"/>
              <a:t>Rassow</a:t>
            </a:r>
            <a:r>
              <a:rPr lang="de-DE" sz="3600" dirty="0"/>
              <a:t>, Dekan der Phil. Fak., an </a:t>
            </a:r>
            <a:r>
              <a:rPr lang="de-DE" sz="3600" i="1" dirty="0"/>
              <a:t>Hans Hamburger </a:t>
            </a:r>
            <a:r>
              <a:rPr lang="de-DE" sz="3600" dirty="0"/>
              <a:t>(1889-1956), 11. März 1946:</a:t>
            </a:r>
            <a:r>
              <a:rPr lang="de-DE" sz="3600" i="1" dirty="0"/>
              <a:t> </a:t>
            </a:r>
            <a:br>
              <a:rPr lang="de-DE" sz="3600" i="1" dirty="0"/>
            </a:br>
            <a:endParaRPr lang="de-DE" altLang="de-DE" sz="3600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611560" y="2276872"/>
            <a:ext cx="813690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ts val="2400"/>
              </a:spcAft>
              <a:defRPr/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Die </a:t>
            </a:r>
            <a:r>
              <a:rPr lang="de-DE" sz="3200" dirty="0">
                <a:solidFill>
                  <a:srgbClr val="000000"/>
                </a:solidFill>
                <a:latin typeface="Garamond"/>
              </a:rPr>
              <a:t>Philosophische Fakultät der Universität Köln läßt Sie durch mich bitten, in unseren Kreis zurückzukehren und den Platz in unserer Mitte einzunehmen, den Sie einst innehatten. </a:t>
            </a:r>
            <a:r>
              <a:rPr lang="de-DE" sz="3200" dirty="0" err="1">
                <a:solidFill>
                  <a:srgbClr val="000000"/>
                </a:solidFill>
                <a:latin typeface="Garamond"/>
              </a:rPr>
              <a:t>Gewiß</a:t>
            </a:r>
            <a:r>
              <a:rPr lang="de-DE" sz="3200" dirty="0">
                <a:solidFill>
                  <a:srgbClr val="000000"/>
                </a:solidFill>
                <a:latin typeface="Garamond"/>
              </a:rPr>
              <a:t> ist es ein schweres Unternehmen, nach Köln, einer größtenteils zerstörten Stadt, zurückzukehren und hier aufs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neue </a:t>
            </a:r>
            <a:r>
              <a:rPr lang="de-DE" sz="3200" dirty="0">
                <a:solidFill>
                  <a:srgbClr val="000000"/>
                </a:solidFill>
                <a:latin typeface="Garamond"/>
              </a:rPr>
              <a:t>Wurzeln zu schlagen.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[…]</a:t>
            </a:r>
          </a:p>
        </p:txBody>
      </p:sp>
    </p:spTree>
    <p:extLst>
      <p:ext uri="{BB962C8B-B14F-4D97-AF65-F5344CB8AC3E}">
        <p14:creationId xmlns:p14="http://schemas.microsoft.com/office/powerpoint/2010/main" val="355294662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73"/>
            <a:ext cx="5448300" cy="694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796136" y="162880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400" dirty="0" smtClean="0">
                <a:solidFill>
                  <a:srgbClr val="000000"/>
                </a:solidFill>
                <a:latin typeface="Garamond"/>
              </a:rPr>
              <a:t>Fraenkel an Kamke,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400" dirty="0" smtClean="0">
                <a:solidFill>
                  <a:srgbClr val="000000"/>
                </a:solidFill>
                <a:latin typeface="Garamond"/>
              </a:rPr>
              <a:t>11. Februar 1947, Nachlass Kamke 426/9</a:t>
            </a:r>
            <a:endParaRPr lang="de-DE" sz="2400" dirty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76488959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4000" i="1" dirty="0" smtClean="0"/>
              <a:t>Formen der Remigration</a:t>
            </a:r>
            <a:endParaRPr lang="de-DE" altLang="de-DE" sz="4000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755576" y="2060848"/>
            <a:ext cx="806489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>
                <a:solidFill>
                  <a:srgbClr val="000000"/>
                </a:solidFill>
                <a:latin typeface="Garamond"/>
              </a:rPr>
              <a:t>1. Kurzzeitige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Rückkehr (Gastvorträge etc.);</a:t>
            </a:r>
            <a:endParaRPr lang="de-DE" sz="3200" dirty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>
                <a:solidFill>
                  <a:srgbClr val="000000"/>
                </a:solidFill>
                <a:latin typeface="Garamond"/>
              </a:rPr>
              <a:t>2. Rückkehr als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Gastprofessoren;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3</a:t>
            </a:r>
            <a:r>
              <a:rPr lang="de-DE" sz="3200" dirty="0">
                <a:solidFill>
                  <a:srgbClr val="000000"/>
                </a:solidFill>
                <a:latin typeface="Garamond"/>
              </a:rPr>
              <a:t>. Dauerhafte Rückkehr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an </a:t>
            </a:r>
            <a:r>
              <a:rPr lang="de-DE" sz="3200" dirty="0">
                <a:solidFill>
                  <a:srgbClr val="000000"/>
                </a:solidFill>
                <a:latin typeface="Garamond"/>
              </a:rPr>
              <a:t>eine 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Universität.</a:t>
            </a:r>
            <a:endParaRPr lang="de-DE" sz="3200" dirty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6856896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1. Kurzzeitige </a:t>
            </a:r>
            <a:r>
              <a:rPr lang="de-DE" sz="3600" i="1" dirty="0"/>
              <a:t>Rückkehr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611560" y="1268760"/>
            <a:ext cx="820891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Paul </a:t>
            </a:r>
            <a:r>
              <a:rPr lang="en-US" sz="3200" dirty="0" err="1" smtClean="0">
                <a:solidFill>
                  <a:srgbClr val="000000"/>
                </a:solidFill>
                <a:latin typeface="Garamond"/>
              </a:rPr>
              <a:t>Bernays</a:t>
            </a:r>
            <a:r>
              <a:rPr lang="en-US" sz="3200" dirty="0" smtClean="0">
                <a:solidFill>
                  <a:srgbClr val="000000"/>
                </a:solidFill>
                <a:latin typeface="Garamond"/>
              </a:rPr>
              <a:t>, 1947, </a:t>
            </a:r>
            <a:r>
              <a:rPr lang="en-US" sz="3200" i="1" dirty="0" err="1" smtClean="0">
                <a:solidFill>
                  <a:srgbClr val="000000"/>
                </a:solidFill>
                <a:latin typeface="Garamond"/>
              </a:rPr>
              <a:t>Gastvortrag</a:t>
            </a:r>
            <a:r>
              <a:rPr lang="en-US" sz="3200" i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sz="3200" i="1" dirty="0" err="1" smtClean="0">
                <a:solidFill>
                  <a:srgbClr val="000000"/>
                </a:solidFill>
                <a:latin typeface="Garamond"/>
              </a:rPr>
              <a:t>Göttingen</a:t>
            </a:r>
            <a:endParaRPr lang="en-US" sz="3200" i="1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Richard Courant, 1947, </a:t>
            </a:r>
            <a:r>
              <a:rPr lang="en-US" sz="3200" i="1" dirty="0">
                <a:solidFill>
                  <a:srgbClr val="000000"/>
                </a:solidFill>
                <a:latin typeface="Garamond"/>
              </a:rPr>
              <a:t>U.S. Office of Naval </a:t>
            </a:r>
            <a:r>
              <a:rPr lang="en-US" sz="3200" i="1" dirty="0" smtClean="0">
                <a:solidFill>
                  <a:srgbClr val="000000"/>
                </a:solidFill>
                <a:latin typeface="Garamond"/>
              </a:rPr>
              <a:t>Research</a:t>
            </a:r>
            <a:endParaRPr lang="de-DE" sz="3200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Hans Hamburger, 1947</a:t>
            </a:r>
            <a:r>
              <a:rPr lang="en-US" sz="3200" dirty="0" smtClean="0">
                <a:solidFill>
                  <a:srgbClr val="000000"/>
                </a:solidFill>
                <a:latin typeface="Garamond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Garamond"/>
              </a:rPr>
              <a:t>Gastvortrag</a:t>
            </a:r>
            <a:r>
              <a:rPr lang="en-US" sz="3200" i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Garamond"/>
              </a:rPr>
              <a:t>Göttingen</a:t>
            </a:r>
            <a:endParaRPr lang="de-DE" sz="3200" i="1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Hans </a:t>
            </a:r>
            <a:r>
              <a:rPr lang="de-DE" sz="3200" dirty="0" err="1" smtClean="0">
                <a:solidFill>
                  <a:srgbClr val="000000"/>
                </a:solidFill>
                <a:latin typeface="Garamond"/>
              </a:rPr>
              <a:t>Lewy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, 1947, </a:t>
            </a:r>
            <a:r>
              <a:rPr lang="en-US" sz="3200" i="1" dirty="0">
                <a:solidFill>
                  <a:srgbClr val="000000"/>
                </a:solidFill>
                <a:latin typeface="Garamond"/>
              </a:rPr>
              <a:t>U.S. Office of Naval </a:t>
            </a:r>
            <a:r>
              <a:rPr lang="en-US" sz="3200" i="1" dirty="0" smtClean="0">
                <a:solidFill>
                  <a:srgbClr val="000000"/>
                </a:solidFill>
                <a:latin typeface="Garamond"/>
              </a:rPr>
              <a:t>Research</a:t>
            </a:r>
            <a:endParaRPr lang="de-DE" sz="3200" i="1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Bernard Neumann, 1945, </a:t>
            </a:r>
            <a:r>
              <a:rPr lang="en-US" sz="3200" i="1" dirty="0">
                <a:solidFill>
                  <a:srgbClr val="000000"/>
                </a:solidFill>
                <a:latin typeface="Garamond"/>
              </a:rPr>
              <a:t>Intelligence Corps of the British Army</a:t>
            </a:r>
            <a:endParaRPr lang="de-DE" sz="3200" i="1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Olga </a:t>
            </a:r>
            <a:r>
              <a:rPr lang="de-DE" sz="3200" dirty="0" err="1" smtClean="0">
                <a:solidFill>
                  <a:srgbClr val="000000"/>
                </a:solidFill>
                <a:latin typeface="Garamond"/>
              </a:rPr>
              <a:t>Taussky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-Todd, 1945 (mit John Todd, </a:t>
            </a:r>
            <a:r>
              <a:rPr lang="en-US" sz="3200" i="1" dirty="0">
                <a:solidFill>
                  <a:srgbClr val="000000"/>
                </a:solidFill>
                <a:latin typeface="Garamond"/>
              </a:rPr>
              <a:t>Intelligence Corps of the British </a:t>
            </a:r>
            <a:r>
              <a:rPr lang="en-US" sz="3200" i="1" dirty="0" smtClean="0">
                <a:solidFill>
                  <a:srgbClr val="000000"/>
                </a:solidFill>
                <a:latin typeface="Garamond"/>
              </a:rPr>
              <a:t>Army</a:t>
            </a:r>
            <a:r>
              <a:rPr lang="de-DE" sz="3200" dirty="0" smtClean="0">
                <a:solidFill>
                  <a:srgbClr val="000000"/>
                </a:solidFill>
                <a:latin typeface="Garamond"/>
              </a:rPr>
              <a:t>)</a:t>
            </a:r>
            <a:endParaRPr lang="de-DE" sz="3200" dirty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0292959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1. Kurzzeitige </a:t>
            </a:r>
            <a:r>
              <a:rPr lang="de-DE" sz="3600" i="1" dirty="0"/>
              <a:t>Rückkehr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454188" y="1484784"/>
            <a:ext cx="799288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de-DE" sz="3100" dirty="0">
                <a:solidFill>
                  <a:srgbClr val="000000"/>
                </a:solidFill>
                <a:latin typeface="Garamond"/>
              </a:rPr>
              <a:t>Natürlich sind wir hier bemüht, zu helfen, um die Kontinuität der wissenschaftlichen Tradition in Deutschland am Leben zu erhalten. </a:t>
            </a:r>
            <a:r>
              <a:rPr lang="de-DE" sz="3100" dirty="0" smtClean="0">
                <a:solidFill>
                  <a:srgbClr val="000000"/>
                </a:solidFill>
                <a:latin typeface="Garamond"/>
              </a:rPr>
              <a:t>[…] 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Aber die psychologische Basis eines allgemeinen Sich </a:t>
            </a:r>
            <a:r>
              <a:rPr lang="de-DE" sz="3100" dirty="0" smtClean="0">
                <a:solidFill>
                  <a:srgbClr val="000000"/>
                </a:solidFill>
                <a:latin typeface="Garamond"/>
              </a:rPr>
              <a:t>Verstehens 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existiert anscheinend doch weniger als ich gedacht hatte. </a:t>
            </a:r>
            <a:endParaRPr lang="de-DE" sz="3100" dirty="0" smtClean="0">
              <a:solidFill>
                <a:srgbClr val="000000"/>
              </a:solidFill>
              <a:latin typeface="Garamond"/>
            </a:endParaRP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endParaRPr lang="de-DE" sz="3100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0000"/>
                </a:solidFill>
                <a:latin typeface="Garamond"/>
              </a:rPr>
              <a:t>Courant an </a:t>
            </a:r>
            <a:r>
              <a:rPr lang="de-DE" sz="2400" dirty="0" err="1" smtClean="0">
                <a:solidFill>
                  <a:srgbClr val="000000"/>
                </a:solidFill>
                <a:latin typeface="Garamond"/>
              </a:rPr>
              <a:t>Rellich</a:t>
            </a:r>
            <a:r>
              <a:rPr lang="de-DE" sz="2400" dirty="0" smtClean="0">
                <a:solidFill>
                  <a:srgbClr val="000000"/>
                </a:solidFill>
                <a:latin typeface="Garamond"/>
              </a:rPr>
              <a:t>, 9. Feb. 1948, Courant Papers, </a:t>
            </a:r>
            <a:r>
              <a:rPr lang="de-DE" sz="2400" dirty="0">
                <a:solidFill>
                  <a:srgbClr val="000000"/>
                </a:solidFill>
                <a:latin typeface="Garamond"/>
              </a:rPr>
              <a:t>Box 76, Folder 12: </a:t>
            </a:r>
            <a:r>
              <a:rPr lang="de-DE" sz="2400" dirty="0" err="1">
                <a:solidFill>
                  <a:srgbClr val="000000"/>
                </a:solidFill>
                <a:latin typeface="Garamond"/>
              </a:rPr>
              <a:t>Rellich</a:t>
            </a:r>
            <a:r>
              <a:rPr lang="de-DE" sz="2400" dirty="0">
                <a:solidFill>
                  <a:srgbClr val="000000"/>
                </a:solidFill>
                <a:latin typeface="Garamond"/>
              </a:rPr>
              <a:t> 1945-1957</a:t>
            </a:r>
            <a:endParaRPr lang="de-DE" sz="2400" dirty="0" smtClean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78535207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1. Kurzzeitige </a:t>
            </a:r>
            <a:r>
              <a:rPr lang="de-DE" sz="3600" i="1" dirty="0"/>
              <a:t>Rückkehr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454188" y="1844824"/>
            <a:ext cx="799288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de-DE" sz="3100" dirty="0">
                <a:solidFill>
                  <a:srgbClr val="000000"/>
                </a:solidFill>
                <a:latin typeface="Garamond"/>
              </a:rPr>
              <a:t>Er war jede Sekunde Hans Lewy. Die erste Stunde unseres Beisammenseins gingen wir auf die </a:t>
            </a:r>
            <a:r>
              <a:rPr lang="de-DE" sz="3100" dirty="0" err="1">
                <a:solidFill>
                  <a:srgbClr val="000000"/>
                </a:solidFill>
                <a:latin typeface="Garamond"/>
              </a:rPr>
              <a:t>Heinburg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 und dabei schrie er mich an, dass er </a:t>
            </a:r>
            <a:r>
              <a:rPr lang="de-DE" sz="3100" dirty="0" err="1">
                <a:solidFill>
                  <a:srgbClr val="000000"/>
                </a:solidFill>
                <a:latin typeface="Garamond"/>
              </a:rPr>
              <a:t>ausschliesslich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 mich und Arnold Schmidt sehen wollte und so schnell wie möglich dieses widerliche </a:t>
            </a:r>
            <a:r>
              <a:rPr lang="de-DE" sz="3100" dirty="0" err="1">
                <a:solidFill>
                  <a:srgbClr val="000000"/>
                </a:solidFill>
                <a:latin typeface="Garamond"/>
              </a:rPr>
              <a:t>Naziland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 verlassen wollte. </a:t>
            </a:r>
            <a:endParaRPr lang="de-DE" sz="2400" dirty="0" smtClean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8836522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1. Kurzzeitige </a:t>
            </a:r>
            <a:r>
              <a:rPr lang="de-DE" sz="3600" i="1" dirty="0"/>
              <a:t>Rückkehr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454188" y="1340768"/>
            <a:ext cx="799288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de-DE" sz="3100" dirty="0" err="1" smtClean="0">
                <a:solidFill>
                  <a:srgbClr val="000000"/>
                </a:solidFill>
                <a:latin typeface="Garamond"/>
              </a:rPr>
              <a:t>Ausserdem</a:t>
            </a:r>
            <a:r>
              <a:rPr lang="de-DE" sz="3100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gab es einen historisch </a:t>
            </a:r>
            <a:r>
              <a:rPr lang="de-DE" sz="3100" dirty="0" err="1">
                <a:solidFill>
                  <a:srgbClr val="000000"/>
                </a:solidFill>
                <a:latin typeface="Garamond"/>
              </a:rPr>
              <a:t>sociologischen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 Vortrag zur Begründung dafür, dass alle Deutschen mit Ausnahme der Emigranten (und Arnold Schmidt und meine Wenigkeit) Verbrecher seien. Ich wurde ganz kleinlaut aber siehe da nach diesen Worten der </a:t>
            </a:r>
            <a:r>
              <a:rPr lang="de-DE" sz="3100" dirty="0" err="1">
                <a:solidFill>
                  <a:srgbClr val="000000"/>
                </a:solidFill>
                <a:latin typeface="Garamond"/>
              </a:rPr>
              <a:t>Begrüssung</a:t>
            </a:r>
            <a:r>
              <a:rPr lang="de-DE" sz="3100" dirty="0">
                <a:solidFill>
                  <a:srgbClr val="000000"/>
                </a:solidFill>
                <a:latin typeface="Garamond"/>
              </a:rPr>
              <a:t> haben wir uns aufs allerbeste verstanden</a:t>
            </a:r>
            <a:r>
              <a:rPr lang="de-DE" sz="3100" dirty="0" smtClean="0">
                <a:solidFill>
                  <a:srgbClr val="000000"/>
                </a:solidFill>
                <a:latin typeface="Garamond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endParaRPr lang="de-DE" sz="1200" dirty="0" smtClean="0">
              <a:solidFill>
                <a:srgbClr val="000000"/>
              </a:solidFill>
              <a:latin typeface="Garamond"/>
            </a:endParaRP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0000"/>
                </a:solidFill>
                <a:latin typeface="Garamond"/>
              </a:rPr>
              <a:t>Rellich an Courant, 8. Nov. 1947, Courant Papers, </a:t>
            </a:r>
            <a:r>
              <a:rPr lang="de-DE" sz="2400" dirty="0">
                <a:solidFill>
                  <a:srgbClr val="000000"/>
                </a:solidFill>
                <a:latin typeface="Garamond"/>
              </a:rPr>
              <a:t>Box 76, Folder 12: Rellich 1945-1957</a:t>
            </a:r>
            <a:endParaRPr lang="de-DE" sz="2400" dirty="0" smtClean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0378402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2. </a:t>
            </a:r>
            <a:r>
              <a:rPr lang="de-DE" sz="3600" i="1" dirty="0"/>
              <a:t>Rückkehr als Gastprofessoren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539552" y="1412776"/>
            <a:ext cx="790752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Friedrich Wilhelm Levi (1888-1966), Freiburg 1951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Reinhold Baer (1902-1979), </a:t>
            </a:r>
            <a:r>
              <a:rPr lang="en-US" sz="3200" dirty="0" smtClean="0">
                <a:solidFill>
                  <a:srgbClr val="000000"/>
                </a:solidFill>
                <a:latin typeface="Garamond"/>
              </a:rPr>
              <a:t>Frankfurt </a:t>
            </a:r>
            <a:r>
              <a:rPr lang="en-US" sz="3200" dirty="0">
                <a:solidFill>
                  <a:srgbClr val="000000"/>
                </a:solidFill>
                <a:latin typeface="Garamond"/>
              </a:rPr>
              <a:t>1953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3200" dirty="0">
                <a:solidFill>
                  <a:srgbClr val="000000"/>
                </a:solidFill>
                <a:latin typeface="Garamond"/>
              </a:rPr>
              <a:t>Ernst Jacobsthal (1882-1965), </a:t>
            </a:r>
            <a:r>
              <a:rPr lang="en-GB" sz="3200" dirty="0" smtClean="0">
                <a:solidFill>
                  <a:srgbClr val="000000"/>
                </a:solidFill>
                <a:latin typeface="Garamond"/>
              </a:rPr>
              <a:t>FU Berlin, in den </a:t>
            </a:r>
            <a:r>
              <a:rPr lang="en-GB" sz="3200" dirty="0" err="1" smtClean="0">
                <a:solidFill>
                  <a:srgbClr val="000000"/>
                </a:solidFill>
                <a:latin typeface="Garamond"/>
              </a:rPr>
              <a:t>Sommersemestern</a:t>
            </a:r>
            <a:r>
              <a:rPr lang="en-GB" sz="3200" dirty="0" smtClean="0">
                <a:solidFill>
                  <a:srgbClr val="000000"/>
                </a:solidFill>
                <a:latin typeface="Garamond"/>
              </a:rPr>
              <a:t> 1950-1957</a:t>
            </a:r>
            <a:endParaRPr lang="en-GB" sz="3200" dirty="0">
              <a:solidFill>
                <a:srgbClr val="000000"/>
              </a:solidFill>
              <a:latin typeface="Garamond"/>
            </a:endParaRPr>
          </a:p>
          <a:p>
            <a:pPr marL="571500" indent="-571500" fontAlgn="base">
              <a:spcBef>
                <a:spcPct val="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GB" sz="3200" dirty="0">
                <a:solidFill>
                  <a:srgbClr val="000000"/>
                </a:solidFill>
                <a:latin typeface="Garamond"/>
              </a:rPr>
              <a:t>Emil Julius Gumbel (1891-1966), </a:t>
            </a:r>
            <a:r>
              <a:rPr lang="en-GB" sz="3200" dirty="0" smtClean="0">
                <a:solidFill>
                  <a:srgbClr val="000000"/>
                </a:solidFill>
                <a:latin typeface="Garamond"/>
              </a:rPr>
              <a:t>FU Berlin, in den </a:t>
            </a:r>
            <a:r>
              <a:rPr lang="en-GB" sz="3200" dirty="0" err="1" smtClean="0">
                <a:solidFill>
                  <a:srgbClr val="000000"/>
                </a:solidFill>
                <a:latin typeface="Garamond"/>
              </a:rPr>
              <a:t>Sommersemestern</a:t>
            </a:r>
            <a:r>
              <a:rPr lang="en-GB" sz="3200" dirty="0" smtClean="0">
                <a:solidFill>
                  <a:srgbClr val="000000"/>
                </a:solidFill>
                <a:latin typeface="Garamond"/>
              </a:rPr>
              <a:t> 1953-1956</a:t>
            </a:r>
            <a:endParaRPr lang="en-US" sz="3200" dirty="0" smtClean="0">
              <a:solidFill>
                <a:srgbClr val="000000"/>
              </a:solidFill>
              <a:latin typeface="Garamond"/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Max Dehn (1878-1952), (Frankfurt 1953)</a:t>
            </a:r>
            <a:endParaRPr lang="en-GB" sz="3200" dirty="0" smtClean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395736476"/>
      </p:ext>
    </p:extLst>
  </p:cSld>
  <p:clrMapOvr>
    <a:masterClrMapping/>
  </p:clrMapOvr>
  <p:transition xmlns:p14="http://schemas.microsoft.com/office/powerpoint/2010/main" spd="slow" advClick="0" advTm="1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sz="3600" i="1" dirty="0" smtClean="0"/>
              <a:t>2. </a:t>
            </a:r>
            <a:r>
              <a:rPr lang="de-DE" sz="3600" i="1" dirty="0"/>
              <a:t>Rückkehr als Gastprofessoren</a:t>
            </a:r>
            <a:endParaRPr lang="de-DE" altLang="de-DE" sz="3800" i="1" dirty="0" smtClean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539552" y="1412776"/>
            <a:ext cx="790752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Friedrich Wilhelm Levi (1888-1966), Freiburg 1951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Reinhold Baer (1902-1979), </a:t>
            </a:r>
            <a:r>
              <a:rPr lang="en-US" sz="3200" dirty="0" smtClean="0">
                <a:solidFill>
                  <a:srgbClr val="000000"/>
                </a:solidFill>
                <a:latin typeface="Garamond"/>
              </a:rPr>
              <a:t>Frankfurt </a:t>
            </a:r>
            <a:r>
              <a:rPr lang="en-US" sz="3200" dirty="0">
                <a:solidFill>
                  <a:srgbClr val="000000"/>
                </a:solidFill>
                <a:latin typeface="Garamond"/>
              </a:rPr>
              <a:t>1953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3200" dirty="0">
                <a:solidFill>
                  <a:srgbClr val="00B0F0"/>
                </a:solidFill>
                <a:latin typeface="Garamond"/>
              </a:rPr>
              <a:t>Ernst Jacobsthal (1882-1965), </a:t>
            </a:r>
            <a:r>
              <a:rPr lang="en-GB" sz="3200" dirty="0" smtClean="0">
                <a:solidFill>
                  <a:srgbClr val="00B0F0"/>
                </a:solidFill>
                <a:latin typeface="Garamond"/>
              </a:rPr>
              <a:t>FU Berlin, in den </a:t>
            </a:r>
            <a:r>
              <a:rPr lang="en-GB" sz="3200" dirty="0" err="1" smtClean="0">
                <a:solidFill>
                  <a:srgbClr val="00B0F0"/>
                </a:solidFill>
                <a:latin typeface="Garamond"/>
              </a:rPr>
              <a:t>Sommersemestern</a:t>
            </a:r>
            <a:r>
              <a:rPr lang="en-GB" sz="3200" dirty="0" smtClean="0">
                <a:solidFill>
                  <a:srgbClr val="00B0F0"/>
                </a:solidFill>
                <a:latin typeface="Garamond"/>
              </a:rPr>
              <a:t> 1950-1957</a:t>
            </a:r>
            <a:endParaRPr lang="en-GB" sz="3200" dirty="0">
              <a:solidFill>
                <a:srgbClr val="00B0F0"/>
              </a:solidFill>
              <a:latin typeface="Garamond"/>
            </a:endParaRPr>
          </a:p>
          <a:p>
            <a:pPr marL="571500" indent="-571500" fontAlgn="base">
              <a:spcBef>
                <a:spcPct val="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GB" sz="3200" dirty="0">
                <a:solidFill>
                  <a:srgbClr val="00B0F0"/>
                </a:solidFill>
                <a:latin typeface="Garamond"/>
              </a:rPr>
              <a:t>Emil Julius Gumbel (1891-1966), </a:t>
            </a:r>
            <a:r>
              <a:rPr lang="en-GB" sz="3200" dirty="0" smtClean="0">
                <a:solidFill>
                  <a:srgbClr val="00B0F0"/>
                </a:solidFill>
                <a:latin typeface="Garamond"/>
              </a:rPr>
              <a:t>FU Berlin, in den </a:t>
            </a:r>
            <a:r>
              <a:rPr lang="en-GB" sz="3200" dirty="0" err="1" smtClean="0">
                <a:solidFill>
                  <a:srgbClr val="00B0F0"/>
                </a:solidFill>
                <a:latin typeface="Garamond"/>
              </a:rPr>
              <a:t>Sommersemestern</a:t>
            </a:r>
            <a:r>
              <a:rPr lang="en-GB" sz="3200" dirty="0" smtClean="0">
                <a:solidFill>
                  <a:srgbClr val="00B0F0"/>
                </a:solidFill>
                <a:latin typeface="Garamond"/>
              </a:rPr>
              <a:t> 1953-1956</a:t>
            </a:r>
            <a:endParaRPr lang="en-US" sz="3200" dirty="0" smtClean="0">
              <a:solidFill>
                <a:srgbClr val="00B0F0"/>
              </a:solidFill>
              <a:latin typeface="Garamond"/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3200" dirty="0">
                <a:solidFill>
                  <a:srgbClr val="000000"/>
                </a:solidFill>
                <a:latin typeface="Garamond"/>
              </a:rPr>
              <a:t>Max Dehn (1878-1952), (Frankfurt 1953)</a:t>
            </a:r>
            <a:endParaRPr lang="en-GB" sz="3200" dirty="0" smtClean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4151408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sz="3600" i="1" dirty="0" smtClean="0"/>
              <a:t>3. Dauerhafte Rückkehr</a:t>
            </a:r>
            <a:endParaRPr lang="de-DE" sz="3600" dirty="0">
              <a:solidFill>
                <a:schemeClr val="accent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484784"/>
            <a:ext cx="7416824" cy="4608513"/>
          </a:xfrm>
        </p:spPr>
        <p:txBody>
          <a:bodyPr/>
          <a:lstStyle/>
          <a:p>
            <a:pPr marL="571500" indent="-571500">
              <a:buFont typeface="+mj-lt"/>
              <a:buAutoNum type="arabicParenR"/>
            </a:pPr>
            <a:r>
              <a:rPr lang="en-US" sz="3200" dirty="0">
                <a:latin typeface="+mj-lt"/>
              </a:rPr>
              <a:t>Hans Hamburger (1889-1956), Köln1953</a:t>
            </a:r>
          </a:p>
          <a:p>
            <a:pPr marL="571500" indent="-571500">
              <a:buFont typeface="+mj-lt"/>
              <a:buAutoNum type="arabicParenR"/>
            </a:pPr>
            <a:r>
              <a:rPr lang="en-US" sz="3200" dirty="0" smtClean="0">
                <a:latin typeface="+mj-lt"/>
              </a:rPr>
              <a:t>Friedrich </a:t>
            </a:r>
            <a:r>
              <a:rPr lang="en-US" sz="3200" dirty="0">
                <a:latin typeface="+mj-lt"/>
              </a:rPr>
              <a:t>Wilhelm Levi (1888-1966), Berlin 1952 (</a:t>
            </a:r>
            <a:r>
              <a:rPr lang="en-US" sz="3200" dirty="0" err="1">
                <a:latin typeface="+mj-lt"/>
              </a:rPr>
              <a:t>Freie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Universität</a:t>
            </a:r>
            <a:r>
              <a:rPr lang="en-US" sz="3200" dirty="0">
                <a:latin typeface="+mj-lt"/>
              </a:rPr>
              <a:t>) </a:t>
            </a:r>
          </a:p>
          <a:p>
            <a:pPr marL="571500" indent="-571500">
              <a:spcAft>
                <a:spcPts val="1800"/>
              </a:spcAft>
              <a:buFont typeface="+mj-lt"/>
              <a:buAutoNum type="arabicParenR"/>
            </a:pPr>
            <a:r>
              <a:rPr lang="en-US" sz="3200" dirty="0" smtClean="0">
                <a:latin typeface="+mj-lt"/>
              </a:rPr>
              <a:t>Reinhold Baer (1902-1979), Frankfurt 1956    						                                                                                                                         </a:t>
            </a:r>
          </a:p>
          <a:p>
            <a:pPr marL="571500" indent="-571500">
              <a:buFont typeface="+mj-lt"/>
              <a:buAutoNum type="arabicParenR"/>
            </a:pPr>
            <a:r>
              <a:rPr lang="en-US" sz="3200" dirty="0">
                <a:latin typeface="+mj-lt"/>
              </a:rPr>
              <a:t>Ernst Hellinger (1883-1950), </a:t>
            </a:r>
            <a:r>
              <a:rPr lang="en-US" sz="3200" dirty="0" err="1">
                <a:latin typeface="+mj-lt"/>
              </a:rPr>
              <a:t>Angebot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aus</a:t>
            </a:r>
            <a:r>
              <a:rPr lang="en-US" sz="3200" dirty="0">
                <a:latin typeface="+mj-lt"/>
              </a:rPr>
              <a:t> Frankfurt </a:t>
            </a:r>
            <a:r>
              <a:rPr lang="en-US" sz="3200" dirty="0" err="1">
                <a:latin typeface="+mj-lt"/>
              </a:rPr>
              <a:t>im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Dez</a:t>
            </a:r>
            <a:r>
              <a:rPr lang="en-US" sz="3200" dirty="0">
                <a:latin typeface="+mj-lt"/>
              </a:rPr>
              <a:t>. 1949</a:t>
            </a:r>
          </a:p>
          <a:p>
            <a:pPr marL="571500" indent="-571500">
              <a:buFont typeface="+mj-lt"/>
              <a:buAutoNum type="arabicParenR"/>
            </a:pPr>
            <a:endParaRPr lang="en-US" sz="32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671020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sz="3600" i="1" dirty="0"/>
              <a:t>3. Dauerhafte </a:t>
            </a:r>
            <a:r>
              <a:rPr lang="de-DE" sz="3600" i="1" dirty="0" smtClean="0"/>
              <a:t>Rückkehr: Reinhold Baer</a:t>
            </a:r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124744"/>
            <a:ext cx="8136904" cy="4680520"/>
          </a:xfrm>
        </p:spPr>
        <p:txBody>
          <a:bodyPr/>
          <a:lstStyle/>
          <a:p>
            <a:pPr marL="0" indent="0" algn="just">
              <a:spcAft>
                <a:spcPts val="3000"/>
              </a:spcAft>
              <a:buNone/>
            </a:pPr>
            <a:r>
              <a:rPr lang="de-DE" dirty="0">
                <a:latin typeface="+mj-lt"/>
              </a:rPr>
              <a:t>Durch seine deutsche Abstammung, seine Ausbildung </a:t>
            </a:r>
            <a:r>
              <a:rPr lang="de-DE" dirty="0" smtClean="0">
                <a:latin typeface="+mj-lt"/>
              </a:rPr>
              <a:t>in </a:t>
            </a:r>
            <a:r>
              <a:rPr lang="de-DE" dirty="0">
                <a:latin typeface="+mj-lt"/>
              </a:rPr>
              <a:t>Deutschland und seine deutschen Lehrer, unter denen Loewy, </a:t>
            </a:r>
            <a:r>
              <a:rPr lang="de-DE" dirty="0" err="1">
                <a:latin typeface="+mj-lt"/>
              </a:rPr>
              <a:t>Toeplitz</a:t>
            </a:r>
            <a:r>
              <a:rPr lang="de-DE" dirty="0">
                <a:latin typeface="+mj-lt"/>
              </a:rPr>
              <a:t>, Hasse und Krull genannt seien, ist er der deutschen Wissenschaft besonders verbunden. </a:t>
            </a:r>
            <a:r>
              <a:rPr lang="de-DE" dirty="0" smtClean="0">
                <a:latin typeface="+mj-lt"/>
              </a:rPr>
              <a:t>[…] Er </a:t>
            </a:r>
            <a:r>
              <a:rPr lang="de-DE" dirty="0">
                <a:latin typeface="+mj-lt"/>
              </a:rPr>
              <a:t>ist wie wenige besonders geeignet, wissenschaftliche und kulturelle Beziehungen zum Ausland zu stärken und insbesondere auf dem Gebiet der Mathematik als ein unter den heutigen Umständen unschätzbares Bindeglied zu </a:t>
            </a:r>
            <a:r>
              <a:rPr lang="de-DE" dirty="0" smtClean="0">
                <a:latin typeface="+mj-lt"/>
              </a:rPr>
              <a:t>wirken.</a:t>
            </a:r>
            <a:endParaRPr lang="de-DE" dirty="0">
              <a:latin typeface="+mj-lt"/>
            </a:endParaRPr>
          </a:p>
          <a:p>
            <a:pPr marL="0" indent="0">
              <a:buNone/>
            </a:pPr>
            <a:r>
              <a:rPr lang="de-DE" sz="2400" dirty="0">
                <a:latin typeface="+mj-lt"/>
              </a:rPr>
              <a:t>Antrag </a:t>
            </a:r>
            <a:r>
              <a:rPr lang="de-DE" sz="2400" dirty="0" smtClean="0">
                <a:latin typeface="+mj-lt"/>
              </a:rPr>
              <a:t>Math</a:t>
            </a:r>
            <a:r>
              <a:rPr lang="de-DE" sz="2400" dirty="0">
                <a:latin typeface="+mj-lt"/>
              </a:rPr>
              <a:t>. Sem. </a:t>
            </a:r>
            <a:r>
              <a:rPr lang="de-DE" sz="2400" dirty="0" smtClean="0">
                <a:latin typeface="+mj-lt"/>
              </a:rPr>
              <a:t>Frankfurt, </a:t>
            </a:r>
            <a:r>
              <a:rPr lang="de-DE" sz="2400" dirty="0">
                <a:latin typeface="+mj-lt"/>
              </a:rPr>
              <a:t>28. April 1952, </a:t>
            </a:r>
            <a:r>
              <a:rPr lang="de-DE" sz="2400" dirty="0" smtClean="0">
                <a:latin typeface="+mj-lt"/>
              </a:rPr>
              <a:t>PA Baer, </a:t>
            </a:r>
            <a:r>
              <a:rPr lang="de-DE" sz="2400" dirty="0">
                <a:latin typeface="+mj-lt"/>
              </a:rPr>
              <a:t>Abt. 14/60</a:t>
            </a:r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30335069"/>
      </p:ext>
    </p:extLst>
  </p:cSld>
  <p:clrMapOvr>
    <a:masterClrMapping/>
  </p:clrMapOvr>
  <p:transition xmlns:p14="http://schemas.microsoft.com/office/powerpoint/2010/main" spd="slow" advClick="0" advTm="56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I. </a:t>
            </a:r>
            <a:r>
              <a:rPr lang="en-US" dirty="0">
                <a:solidFill>
                  <a:schemeClr val="accent3"/>
                </a:solidFill>
              </a:rPr>
              <a:t>Returning on a permanent </a:t>
            </a:r>
            <a:r>
              <a:rPr lang="en-US" dirty="0" smtClean="0">
                <a:solidFill>
                  <a:schemeClr val="accent3"/>
                </a:solidFill>
              </a:rPr>
              <a:t>basis?</a:t>
            </a:r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4869160"/>
            <a:ext cx="8280920" cy="122413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</a:t>
            </a:r>
            <a:r>
              <a:rPr lang="en-US" dirty="0" smtClean="0">
                <a:latin typeface="+mj-lt"/>
              </a:rPr>
              <a:t>Max Dehn		    	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   Ernst Hellinger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       (1878-1952)			       (1883-1950)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2656"/>
            <a:ext cx="3290344" cy="432727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332656"/>
            <a:ext cx="3266361" cy="42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6472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sz="3600" i="1" dirty="0" smtClean="0"/>
              <a:t>Vorlesungsverzeichnis Frankfurt/M., 1948/49</a:t>
            </a:r>
            <a:endParaRPr lang="de-DE" dirty="0">
              <a:solidFill>
                <a:schemeClr val="accent3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0584"/>
            <a:ext cx="8540496" cy="385267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539552" y="3717032"/>
            <a:ext cx="8396480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395922"/>
      </p:ext>
    </p:extLst>
  </p:cSld>
  <p:clrMapOvr>
    <a:masterClrMapping/>
  </p:clrMapOvr>
  <p:transition xmlns:p14="http://schemas.microsoft.com/office/powerpoint/2010/main" spd="slow" advClick="0" advTm="106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65050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348880"/>
            <a:ext cx="8235716" cy="2190105"/>
          </a:xfrm>
        </p:spPr>
        <p:txBody>
          <a:bodyPr>
            <a:noAutofit/>
          </a:bodyPr>
          <a:lstStyle/>
          <a:p>
            <a:r>
              <a:rPr lang="de-DE" sz="4800" dirty="0" smtClean="0"/>
              <a:t>Enthüllung der Gedenktafel</a:t>
            </a:r>
            <a:r>
              <a:rPr lang="de-DE" sz="6000" dirty="0" smtClean="0"/>
              <a:t/>
            </a:r>
            <a:br>
              <a:rPr lang="de-DE" sz="6000" dirty="0" smtClean="0"/>
            </a:br>
            <a:r>
              <a:rPr lang="de-DE" sz="6000" dirty="0"/>
              <a:t/>
            </a:r>
            <a:br>
              <a:rPr lang="de-DE" sz="6000" dirty="0"/>
            </a:br>
            <a:r>
              <a:rPr lang="de-DE" sz="4000" dirty="0" smtClean="0"/>
              <a:t>Anschließend: Umtrunk</a:t>
            </a:r>
            <a:endParaRPr lang="de-DE" sz="4000" b="1" dirty="0"/>
          </a:p>
        </p:txBody>
      </p:sp>
    </p:spTree>
    <p:extLst>
      <p:ext uri="{BB962C8B-B14F-4D97-AF65-F5344CB8AC3E}">
        <p14:creationId xmlns:p14="http://schemas.microsoft.com/office/powerpoint/2010/main" val="156007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e">
  <a:themeElements>
    <a:clrScheme name="Kant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ant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nt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969</Words>
  <Application>Microsoft Macintosh PowerPoint</Application>
  <PresentationFormat>Bildschirmpräsentation (4:3)</PresentationFormat>
  <Paragraphs>117</Paragraphs>
  <Slides>42</Slides>
  <Notes>0</Notes>
  <HiddenSlides>0</HiddenSlides>
  <MMClips>3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42</vt:i4>
      </vt:variant>
    </vt:vector>
  </HeadingPairs>
  <TitlesOfParts>
    <vt:vector size="45" baseType="lpstr">
      <vt:lpstr>Larissa-Design</vt:lpstr>
      <vt:lpstr>1_Larissa-Design</vt:lpstr>
      <vt:lpstr>Kante</vt:lpstr>
      <vt:lpstr>Stefan Cohn-Vossen Erinnerungskolloquium  7. November 2014</vt:lpstr>
      <vt:lpstr>Ablauf</vt:lpstr>
      <vt:lpstr>Klavierstück</vt:lpstr>
      <vt:lpstr>Altrektor Prof. Dr. Dr. h.c. Tassilo Küpper</vt:lpstr>
      <vt:lpstr>Prof. Dr. Bernd Kawohl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Was wissen wir von S. Cohn-Vossen?</vt:lpstr>
      <vt:lpstr> Richard Cohn-Vossen</vt:lpstr>
      <vt:lpstr> Richard Cohn-Vossen</vt:lpstr>
      <vt:lpstr> Richard Cohn-Vossen</vt:lpstr>
      <vt:lpstr> Richard Cohn-Vossen</vt:lpstr>
      <vt:lpstr> Richard Cohn-Vossen</vt:lpstr>
      <vt:lpstr> Richard Cohn-Vossen</vt:lpstr>
      <vt:lpstr> Richard Cohn-Vossen</vt:lpstr>
      <vt:lpstr>Fuge für zwei Geigen und Klavier</vt:lpstr>
      <vt:lpstr> Prof. Dr. Volker Remmert (Universität Wuppertal )  Formen der Remigration: Emigrierte jüdische Mathematiker und Deutschland in den Nachkriegsjahren </vt:lpstr>
      <vt:lpstr> Formen der Remigration:  Emigrierte jüdische Mathematiker und Deutschland in den Nachkriegsjahren    Volker Remmert Wuppertal  </vt:lpstr>
      <vt:lpstr>Peter Rassow, Dekan der Phil. Fak., an Hans Hamburger (1889-1956), 11. März 1946:  </vt:lpstr>
      <vt:lpstr>PowerPoint-Präsentation</vt:lpstr>
      <vt:lpstr>Formen der Remigration</vt:lpstr>
      <vt:lpstr>1. Kurzzeitige Rückkehr</vt:lpstr>
      <vt:lpstr>1. Kurzzeitige Rückkehr</vt:lpstr>
      <vt:lpstr>1. Kurzzeitige Rückkehr</vt:lpstr>
      <vt:lpstr>1. Kurzzeitige Rückkehr</vt:lpstr>
      <vt:lpstr>2. Rückkehr als Gastprofessoren</vt:lpstr>
      <vt:lpstr>2. Rückkehr als Gastprofessoren</vt:lpstr>
      <vt:lpstr>3. Dauerhafte Rückkehr</vt:lpstr>
      <vt:lpstr>3. Dauerhafte Rückkehr: Reinhold Baer</vt:lpstr>
      <vt:lpstr>I. Returning on a permanent basis?</vt:lpstr>
      <vt:lpstr>Vorlesungsverzeichnis Frankfurt/M., 1948/49</vt:lpstr>
      <vt:lpstr>PowerPoint-Präsentation</vt:lpstr>
      <vt:lpstr>Enthüllung der Gedenktafel  Anschließend: Umtrunk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 Swoboda</dc:creator>
  <cp:lastModifiedBy>Bernd Kawohl</cp:lastModifiedBy>
  <cp:revision>30</cp:revision>
  <dcterms:created xsi:type="dcterms:W3CDTF">2014-10-14T09:08:07Z</dcterms:created>
  <dcterms:modified xsi:type="dcterms:W3CDTF">2014-11-07T13:02:42Z</dcterms:modified>
</cp:coreProperties>
</file>